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9" r:id="rId19"/>
    <p:sldId id="273" r:id="rId20"/>
    <p:sldId id="274" r:id="rId21"/>
    <p:sldId id="278" r:id="rId22"/>
    <p:sldId id="277" r:id="rId23"/>
    <p:sldId id="280" r:id="rId24"/>
    <p:sldId id="281" r:id="rId25"/>
    <p:sldId id="282" r:id="rId26"/>
    <p:sldId id="283" r:id="rId27"/>
    <p:sldId id="284" r:id="rId28"/>
    <p:sldId id="276" r:id="rId29"/>
    <p:sldId id="286" r:id="rId30"/>
    <p:sldId id="287" r:id="rId31"/>
    <p:sldId id="288" r:id="rId32"/>
    <p:sldId id="289" r:id="rId33"/>
    <p:sldId id="275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372D04D-840E-406C-9A7A-1101BEF4D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7D689DE-784C-4683-A926-07C385125B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A4BA9B5-D508-4BC3-A4FA-F68D4F510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F91F1B-10EA-43AA-AA55-3E09F66F7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E1163A6-8EB9-4A9F-B5DF-5D951B83D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5367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AD5F20-9962-4761-B230-5EEB99A375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CF7A060-28EF-42E6-8D9A-44AE2D92711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44AE53-94E3-40F6-BDFE-D9606EE9A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2F5F85-ECC5-4F4C-9DE7-1678316638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04DFE7-D140-403C-904D-38F1BAFA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5022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245B36E4-3DDB-4E1E-AF0F-0586A6C5FD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2E5826E-8E6D-42D9-BBFE-1D03973ED9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1A4E4A-9EF3-4B74-A778-5681DA930B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3F20FB-2108-45AE-895A-35E373D332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6DDB82-6E26-48DF-870C-22F7189E54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486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CEB133-9FA2-48CE-8BFF-7FB2F6E98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2441EDF-61A2-4EC0-A776-F79047B276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B5AA14-4DFD-4DA3-9B5A-EF61B8C408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A03C39-65B9-4FC4-98F8-9C25CCDFFB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BC86C2-A991-4180-9078-795E981BD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2718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89B8B8-56BB-463C-B9CD-817AEF245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A5FA13-6CA3-4D90-B7C6-673DFF6DDA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11265B-2A81-401F-8D53-D1B3D1C796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729A36-D465-4938-8AAD-7EF86F097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8E15D13-8C2D-4E79-A087-062DBD5C4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7266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384DB11-59DA-4094-AF45-72CDAAAF0B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87F6DE-C5F8-40BE-94EE-AD7EC075E4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5857254-6EC3-494C-BD32-8C0557EB0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CA416B-1076-4FD5-AAFF-8433D00C3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1B57AFD-8F1C-49C5-AA87-948F8CCACB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3B92214-5E58-4134-9032-84652BBEA5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7972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D0F2D7-FD19-4AB6-A379-8E452BC86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59331E6-05A8-4C9F-B923-12A437C1BC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8109224-4B34-4248-87C1-12D8E7A42D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AE061C-82A0-4F81-8526-70709885142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D5B9D89-C2AA-48B1-8A5B-F4645A8ABC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C5CE775-8618-4D1A-B570-043E960F6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187997A-97EA-4123-B600-705C0E7B5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54AB8A-0582-4601-89AB-A4116A7467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78558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D0A8AC-3174-4785-B710-A6BBEB3A9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5345FB9-F8ED-49D4-9DA1-50DF95F7DD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D5E8008-6DB9-4F7F-B645-4797B18D2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08877D-0D57-444D-BF3F-742D8821F6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2100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CB9C8F5-A57A-494A-92BD-815FDCF20D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683127F-9D50-4C50-81E7-B5AF06E97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57826B-B243-4FD6-AF7B-9C792DEBA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67204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88BD77-F04E-4DD6-A33A-0C901C7541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1926A45-D0F5-4546-8B32-507C89B44D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7604E87-D0A5-436E-BC1B-66FD50BD5B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093619-9EDD-481D-AC78-00EE02142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8C9F54-1362-46DB-B843-48E4E8B5A4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0D37953-6CE7-4260-86A4-E68A3D4097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5883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9E1745-C226-43D7-9CA4-7B629A916B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3D6C716-EF52-485A-9C8C-B1FB92959D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5401CA4-ED06-431E-BDCE-00687F9294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11E0B5A-E659-4FB9-9BF4-11B285756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047972F-7983-4ECC-AA44-95027A650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11BAA9B-A132-443F-A17E-6D4C92FD47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4144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6A9CACC-07A3-4281-B1FF-F824E4B8D8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EDD2D5D-E4DE-4179-A0A0-93763CD4C5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390BAC-00FA-403E-8315-F9484E2A93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3D6082-698F-445D-BB15-F60C6522F4D0}" type="datetimeFigureOut">
              <a:rPr lang="zh-CN" altLang="en-US" smtClean="0"/>
              <a:t>2024/3/28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A2C138-90C2-4E19-83F3-8F6B5ECF3A6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31C500-ABA8-4CB5-B5CF-B0BBF61D91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8DD66-CFF6-4AD1-AC96-62461500242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7303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EED58-67DC-4649-8688-D017E672B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1122363"/>
            <a:ext cx="11609293" cy="2387600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Gill Sans MT" panose="020B0502020104020203" pitchFamily="34" charset="0"/>
              </a:rPr>
              <a:t>T-Rex:</a:t>
            </a:r>
            <a:br>
              <a:rPr lang="en-US" altLang="zh-CN" sz="4000" b="1" dirty="0">
                <a:latin typeface="Gill Sans MT" panose="020B0502020104020203" pitchFamily="34" charset="0"/>
              </a:rPr>
            </a:br>
            <a:r>
              <a:rPr lang="en-US" altLang="zh-CN" sz="4000" b="1" dirty="0">
                <a:latin typeface="Gill Sans MT" panose="020B0502020104020203" pitchFamily="34" charset="0"/>
              </a:rPr>
              <a:t>Text-assisted Retrosynthesis Prediction</a:t>
            </a:r>
            <a:endParaRPr lang="zh-CN" altLang="en-US" sz="4000" b="1" dirty="0">
              <a:latin typeface="Gill Sans MT" panose="020B0502020104020203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69E72E-2F30-4C0F-B8F1-FB804FCC2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effectLst/>
                <a:latin typeface="NimbusRomNo9L-Medi"/>
              </a:rPr>
              <a:t>Liu Y, Xu H, Fang T, et al. T-Rex: Text-assisted Retrosynthesis Prediction[J]. </a:t>
            </a:r>
            <a:r>
              <a:rPr lang="en-US" altLang="zh-CN" sz="1800" b="1" dirty="0" err="1">
                <a:solidFill>
                  <a:schemeClr val="bg2">
                    <a:lumMod val="75000"/>
                  </a:schemeClr>
                </a:solidFill>
                <a:effectLst/>
                <a:latin typeface="NimbusRomNo9L-Medi"/>
              </a:rPr>
              <a:t>arXiv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effectLst/>
                <a:latin typeface="NimbusRomNo9L-Medi"/>
              </a:rPr>
              <a:t> preprint arXiv:2401.14637, 2024.</a:t>
            </a:r>
          </a:p>
          <a:p>
            <a:r>
              <a:rPr lang="en-US" altLang="zh-CN" sz="1800" b="1" dirty="0">
                <a:solidFill>
                  <a:srgbClr val="000000"/>
                </a:solidFill>
                <a:latin typeface="NimbusRomNo9L-Medi"/>
              </a:rPr>
              <a:t>Presenter: </a:t>
            </a:r>
            <a:r>
              <a:rPr lang="en-US" altLang="zh-CN" sz="1800" b="1" dirty="0" err="1">
                <a:solidFill>
                  <a:srgbClr val="000000"/>
                </a:solidFill>
                <a:latin typeface="NimbusRomNo9L-Medi"/>
              </a:rPr>
              <a:t>Yifeng</a:t>
            </a:r>
            <a:r>
              <a:rPr lang="en-US" altLang="zh-CN" sz="1800" b="1" dirty="0">
                <a:solidFill>
                  <a:srgbClr val="000000"/>
                </a:solidFill>
                <a:latin typeface="NimbusRomNo9L-Medi"/>
              </a:rPr>
              <a:t> Liu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27927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1494" cy="1325563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How about utilizing LLMs in Science Field?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468035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Using LLMs to solve ODE?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Non-reliable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to do simulation experiments?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Sounds reasonable, but limited by efficiency and accuracy.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as </a:t>
            </a:r>
            <a:r>
              <a:rPr lang="en-US" altLang="zh-CN" b="1" dirty="0">
                <a:latin typeface="Gill Sans MT" panose="020B0502020104020203" pitchFamily="34" charset="0"/>
              </a:rPr>
              <a:t>QA agents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as </a:t>
            </a:r>
            <a:r>
              <a:rPr lang="en-US" altLang="zh-CN" b="1" dirty="0">
                <a:latin typeface="Gill Sans MT" panose="020B0502020104020203" pitchFamily="34" charset="0"/>
              </a:rPr>
              <a:t>Creators</a:t>
            </a:r>
            <a:r>
              <a:rPr lang="en-US" altLang="zh-CN" dirty="0">
                <a:latin typeface="Gill Sans MT" panose="020B0502020104020203" pitchFamily="34" charset="0"/>
              </a:rPr>
              <a:t>!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as</a:t>
            </a:r>
            <a:r>
              <a:rPr lang="en-US" altLang="zh-CN" b="1" dirty="0">
                <a:latin typeface="Gill Sans MT" panose="020B0502020104020203" pitchFamily="34" charset="0"/>
              </a:rPr>
              <a:t> Analysts </a:t>
            </a:r>
            <a:r>
              <a:rPr lang="en-US" altLang="zh-CN" dirty="0">
                <a:latin typeface="Gill Sans MT" panose="020B0502020104020203" pitchFamily="34" charset="0"/>
              </a:rPr>
              <a:t>and </a:t>
            </a:r>
            <a:r>
              <a:rPr lang="en-US" altLang="zh-CN" b="1" dirty="0">
                <a:latin typeface="Gill Sans MT" panose="020B0502020104020203" pitchFamily="34" charset="0"/>
              </a:rPr>
              <a:t>Explorers</a:t>
            </a:r>
            <a:r>
              <a:rPr lang="en-US" altLang="zh-CN" dirty="0">
                <a:latin typeface="Gill Sans MT" panose="020B0502020104020203" pitchFamily="34" charset="0"/>
              </a:rPr>
              <a:t>!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Close to its genuine ability for reasoning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B543F1-1515-4835-9672-055E4E9A6C1B}"/>
              </a:ext>
            </a:extLst>
          </p:cNvPr>
          <p:cNvSpPr txBox="1"/>
          <p:nvPr/>
        </p:nvSpPr>
        <p:spPr>
          <a:xfrm>
            <a:off x="7306235" y="3429000"/>
            <a:ext cx="441959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T,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Wa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Y, Huang W, et al. Large Language Models as Master Key: Unlocking the Secrets of Materials Science with GPT[J].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arXiv:2304.02213, 2023.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C210D67-E8AF-418B-BA5B-B8B8E068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5881" y="1825625"/>
            <a:ext cx="4616823" cy="126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4334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418914"/>
            <a:ext cx="9408460" cy="1325563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What can LLMs do for scientific analysis?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59462"/>
            <a:ext cx="9955306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Analyze the characteristics of materials/organisms/molecules/…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Simple inference with given/online contexts of scientific facts/observations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Evaluate practicability of experiments/reactions</a:t>
            </a:r>
          </a:p>
          <a:p>
            <a:endParaRPr lang="en-US" altLang="zh-CN" dirty="0">
              <a:latin typeface="Gill Sans MT" panose="020B0502020104020203" pitchFamily="34" charset="0"/>
            </a:endParaRPr>
          </a:p>
          <a:p>
            <a:r>
              <a:rPr lang="en-US" altLang="zh-CN" dirty="0">
                <a:latin typeface="Gill Sans MT" panose="020B0502020104020203" pitchFamily="34" charset="0"/>
              </a:rPr>
              <a:t>But we are not talking about Large Models like </a:t>
            </a:r>
            <a:r>
              <a:rPr lang="en-US" altLang="zh-CN" dirty="0" err="1">
                <a:latin typeface="Gill Sans MT" panose="020B0502020104020203" pitchFamily="34" charset="0"/>
              </a:rPr>
              <a:t>AlphaFold</a:t>
            </a:r>
            <a:r>
              <a:rPr lang="en-US" altLang="zh-CN" dirty="0">
                <a:latin typeface="Gill Sans MT" panose="020B0502020104020203" pitchFamily="34" charset="0"/>
              </a:rPr>
              <a:t>.  We are talking about Large Language Models.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BA3255D-F4E4-48BF-934F-37DB14910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4606470"/>
            <a:ext cx="6131523" cy="209926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CE5F537-3A44-4995-96A8-52193E2F8E9E}"/>
              </a:ext>
            </a:extLst>
          </p:cNvPr>
          <p:cNvSpPr txBox="1"/>
          <p:nvPr/>
        </p:nvSpPr>
        <p:spPr>
          <a:xfrm>
            <a:off x="7198658" y="5262369"/>
            <a:ext cx="380103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Jumper J, Evans R,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Pritzel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A, et al. Highly accurate protein structure prediction with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AlphaFold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[J]. Nature, 2021, 596(7873): 583-589.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3944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8" y="418914"/>
            <a:ext cx="10439401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8" y="1872875"/>
            <a:ext cx="9955306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How to find the topic?</a:t>
            </a:r>
          </a:p>
          <a:p>
            <a:pPr lvl="1"/>
            <a:r>
              <a:rPr lang="en-US" altLang="zh-CN" strike="sngStrike" dirty="0">
                <a:latin typeface="Gill Sans MT" panose="020B0502020104020203" pitchFamily="34" charset="0"/>
              </a:rPr>
              <a:t>My visiting instructor guide me for this problem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How can we find this task?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D7462F-6792-4A22-AFBF-795275493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199" y="5360520"/>
            <a:ext cx="5042972" cy="101777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EC9A0AD-F4FC-4B1E-BE4F-28BE222B1B7C}"/>
              </a:ext>
            </a:extLst>
          </p:cNvPr>
          <p:cNvSpPr txBox="1"/>
          <p:nvPr/>
        </p:nvSpPr>
        <p:spPr>
          <a:xfrm>
            <a:off x="838198" y="3059668"/>
            <a:ext cx="93188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Gill Sans MT" panose="020B0502020104020203" pitchFamily="34" charset="0"/>
              </a:rPr>
              <a:t>It is often easy to predict the product(s) given the reactant(s) because the reactions are often rule-based</a:t>
            </a:r>
            <a:endParaRPr lang="zh-CN" altLang="en-US" sz="2800" dirty="0">
              <a:latin typeface="Gill Sans MT" panose="020B0502020104020203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9DC6F47-4D19-4E98-A88F-448CADE96787}"/>
              </a:ext>
            </a:extLst>
          </p:cNvPr>
          <p:cNvSpPr txBox="1"/>
          <p:nvPr/>
        </p:nvSpPr>
        <p:spPr>
          <a:xfrm>
            <a:off x="838198" y="3861499"/>
            <a:ext cx="931881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Gill Sans MT" panose="020B0502020104020203" pitchFamily="34" charset="0"/>
              </a:rPr>
              <a:t>However, the inverse direction (retrosynthesis) is often hard, because there are many probabilities (among chemical bonds, or complicated ones like metathetical reactions)</a:t>
            </a:r>
            <a:endParaRPr lang="zh-CN" altLang="en-US" sz="2800" dirty="0">
              <a:latin typeface="Gill Sans MT" panose="020B0502020104020203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AF6E04C-CE25-4FA9-AE35-5EA0277AB9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432" y="4976345"/>
            <a:ext cx="3744156" cy="172551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B7B28D7-4F9C-487C-87D0-EA07363B7A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5115"/>
            <a:ext cx="5958183" cy="6069106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8F4E5FA-5812-40FD-9CEA-A748F3CDFB5D}"/>
              </a:ext>
            </a:extLst>
          </p:cNvPr>
          <p:cNvSpPr txBox="1"/>
          <p:nvPr/>
        </p:nvSpPr>
        <p:spPr>
          <a:xfrm>
            <a:off x="6167718" y="6185647"/>
            <a:ext cx="24832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2016</a:t>
            </a:r>
            <a:r>
              <a:rPr lang="zh-CN" altLang="en-US" sz="1600" dirty="0"/>
              <a:t>全国乙卷理综</a:t>
            </a:r>
          </a:p>
        </p:txBody>
      </p:sp>
    </p:spTree>
    <p:extLst>
      <p:ext uri="{BB962C8B-B14F-4D97-AF65-F5344CB8AC3E}">
        <p14:creationId xmlns:p14="http://schemas.microsoft.com/office/powerpoint/2010/main" val="1087357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690688"/>
            <a:ext cx="9955306" cy="423498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Maybe we can utilize the power of LLMs to help us analyze these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But wait!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Has anyone else studied this idea before?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(Before March 2023)Not yet!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Previous researches are mainly DNN-based, and it was no long since </a:t>
            </a:r>
            <a:r>
              <a:rPr lang="en-US" altLang="zh-CN" dirty="0" err="1">
                <a:latin typeface="Gill Sans MT" panose="020B0502020104020203" pitchFamily="34" charset="0"/>
              </a:rPr>
              <a:t>ChatGPT</a:t>
            </a:r>
            <a:r>
              <a:rPr lang="en-US" altLang="zh-CN" dirty="0">
                <a:latin typeface="Gill Sans MT" panose="020B0502020104020203" pitchFamily="34" charset="0"/>
              </a:rPr>
              <a:t> had been released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Do it!</a:t>
            </a:r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863C97CC-A7E9-40A2-A949-2C65A3156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0FF7D80-3BFE-403D-9FF8-13F8D930FD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6984" y="365125"/>
            <a:ext cx="8522891" cy="515571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CAC6924-06E7-407C-BCDD-167AAF641B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438" y="499990"/>
            <a:ext cx="9465749" cy="466732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0BCF4F9-4EEC-478C-A381-5E9C1E4587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7438" y="666131"/>
            <a:ext cx="9398260" cy="4143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643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B14C882-A313-4370-B98E-A2CA89EC6C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145" y="3429000"/>
            <a:ext cx="7678222" cy="2991267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610088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728960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But how to inject the power of LLMs?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Let </a:t>
            </a:r>
            <a:r>
              <a:rPr lang="en-US" altLang="zh-CN" dirty="0" err="1">
                <a:latin typeface="Gill Sans MT" panose="020B0502020104020203" pitchFamily="34" charset="0"/>
              </a:rPr>
              <a:t>ChatGPT</a:t>
            </a:r>
            <a:r>
              <a:rPr lang="en-US" altLang="zh-CN" dirty="0">
                <a:latin typeface="Gill Sans MT" panose="020B0502020104020203" pitchFamily="34" charset="0"/>
              </a:rPr>
              <a:t> (w/o Internet access) predict directly?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The performance is not so good (luckily, it alleviates the issue of data leakage)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Are there any domain-specific LLMs better than </a:t>
            </a:r>
            <a:r>
              <a:rPr lang="en-US" altLang="zh-CN" dirty="0" err="1">
                <a:latin typeface="Gill Sans MT" panose="020B0502020104020203" pitchFamily="34" charset="0"/>
              </a:rPr>
              <a:t>ChatGPT</a:t>
            </a:r>
            <a:r>
              <a:rPr lang="en-US" altLang="zh-CN" dirty="0">
                <a:latin typeface="Gill Sans MT" panose="020B0502020104020203" pitchFamily="34" charset="0"/>
              </a:rPr>
              <a:t>? MolT5, but worse than </a:t>
            </a:r>
            <a:r>
              <a:rPr lang="en-US" altLang="zh-CN" dirty="0" err="1">
                <a:latin typeface="Gill Sans MT" panose="020B0502020104020203" pitchFamily="34" charset="0"/>
              </a:rPr>
              <a:t>ChatGPT</a:t>
            </a:r>
            <a:r>
              <a:rPr lang="en-US" altLang="zh-CN" dirty="0">
                <a:latin typeface="Gill Sans MT" panose="020B0502020104020203" pitchFamily="34" charset="0"/>
              </a:rPr>
              <a:t>.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471DC1C-01D4-497E-BFEE-1A9F06E54B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1857" y="365125"/>
            <a:ext cx="6906589" cy="6344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0359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856976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Try to extract features of the right part!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Even </a:t>
            </a:r>
            <a:r>
              <a:rPr lang="en-US" altLang="zh-CN" dirty="0" err="1">
                <a:latin typeface="Gill Sans MT" panose="020B0502020104020203" pitchFamily="34" charset="0"/>
              </a:rPr>
              <a:t>ChatGPT</a:t>
            </a:r>
            <a:r>
              <a:rPr lang="en-US" altLang="zh-CN" dirty="0">
                <a:latin typeface="Gill Sans MT" panose="020B0502020104020203" pitchFamily="34" charset="0"/>
              </a:rPr>
              <a:t> can not analyze and predict accurately, it can at least provide some basic information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But how to use the features?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Embedding! To embed the generated texts into feature vector, and we can improve existing structures (G2Gs) with the feature extraction part!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2766CD-709A-4390-9B10-F431C90F500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343276" y="4247768"/>
            <a:ext cx="7020179" cy="250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53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Then it seems easy…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Prompt Engineering: Choose a good prompt to let </a:t>
            </a:r>
            <a:r>
              <a:rPr lang="en-US" altLang="zh-CN" dirty="0" err="1">
                <a:latin typeface="Gill Sans MT" panose="020B0502020104020203" pitchFamily="34" charset="0"/>
              </a:rPr>
              <a:t>ChatGPT</a:t>
            </a:r>
            <a:r>
              <a:rPr lang="en-US" altLang="zh-CN" dirty="0">
                <a:latin typeface="Gill Sans MT" panose="020B0502020104020203" pitchFamily="34" charset="0"/>
              </a:rPr>
              <a:t> generate…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Only the prediction of reactants? We can not totally rely on LLMs!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The analysis of the bonds, the atoms, or the physical characteristics of products (</a:t>
            </a:r>
            <a:r>
              <a:rPr lang="zh-CN" altLang="en-US" dirty="0">
                <a:latin typeface="Gill Sans MT" panose="020B0502020104020203" pitchFamily="34" charset="0"/>
              </a:rPr>
              <a:t>√</a:t>
            </a:r>
            <a:r>
              <a:rPr lang="en-US" altLang="zh-CN" dirty="0">
                <a:latin typeface="Gill Sans MT" panose="020B0502020104020203" pitchFamily="34" charset="0"/>
              </a:rPr>
              <a:t>)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The hypothesis for the reaction type (</a:t>
            </a:r>
            <a:r>
              <a:rPr lang="zh-CN" altLang="en-US" dirty="0">
                <a:latin typeface="Gill Sans MT" panose="020B0502020104020203" pitchFamily="34" charset="0"/>
              </a:rPr>
              <a:t>√</a:t>
            </a:r>
            <a:r>
              <a:rPr lang="en-US" altLang="zh-CN" dirty="0">
                <a:latin typeface="Gill Sans MT" panose="020B0502020104020203" pitchFamily="34" charset="0"/>
              </a:rPr>
              <a:t>)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And then combine the graphic part and textual part.</a:t>
            </a:r>
          </a:p>
          <a:p>
            <a:pPr lvl="2"/>
            <a:endParaRPr lang="en-US" altLang="zh-CN" dirty="0">
              <a:latin typeface="Gill Sans MT" panose="020B0502020104020203" pitchFamily="34" charset="0"/>
            </a:endParaRPr>
          </a:p>
          <a:p>
            <a:pPr lvl="2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C0851B6-C790-4206-B460-C927395335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6799" y="1562672"/>
            <a:ext cx="3897001" cy="173831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E60B8F8-81E2-4DD6-9B41-7A60349727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5643" y="3365120"/>
            <a:ext cx="3105445" cy="3329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18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0904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Then it seems easy…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And try to concatenate these features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Center Identification</a:t>
            </a:r>
          </a:p>
          <a:p>
            <a:pPr lvl="2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B7B1B57-3C31-44EB-B75A-C46939B2D4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3107" y="2657930"/>
            <a:ext cx="6220693" cy="76210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F24793-3960-41C5-8ACB-7A73E32F21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1318" y="3282715"/>
            <a:ext cx="5782482" cy="70494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58A4883-4993-43E4-9D39-5FED691567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76266" y="3880252"/>
            <a:ext cx="5077534" cy="762106"/>
          </a:xfrm>
          <a:prstGeom prst="rect">
            <a:avLst/>
          </a:prstGeom>
        </p:spPr>
      </p:pic>
      <p:sp>
        <p:nvSpPr>
          <p:cNvPr id="12" name="椭圆 11">
            <a:extLst>
              <a:ext uri="{FF2B5EF4-FFF2-40B4-BE49-F238E27FC236}">
                <a16:creationId xmlns:a16="http://schemas.microsoft.com/office/drawing/2014/main" id="{0C673DE0-893F-481C-8269-BCEB12BCCA4A}"/>
              </a:ext>
            </a:extLst>
          </p:cNvPr>
          <p:cNvSpPr/>
          <p:nvPr/>
        </p:nvSpPr>
        <p:spPr>
          <a:xfrm>
            <a:off x="9480583" y="3987663"/>
            <a:ext cx="555812" cy="548479"/>
          </a:xfrm>
          <a:prstGeom prst="ellipse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2627250-67F2-4D33-9F4C-48B6138B19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267" y="4536142"/>
            <a:ext cx="4534533" cy="60015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6EF680-C101-4BCD-8F2F-850EBF5FFA4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002" y="5128847"/>
            <a:ext cx="5715798" cy="1581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007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0904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Then it seems easy…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And try to concatenate these features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Center Identification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Synthon Completion (same as G2Gs)</a:t>
            </a:r>
          </a:p>
          <a:p>
            <a:pPr lvl="2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BB3B4B-4D63-4757-B372-9340B72C58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7136" y="2691054"/>
            <a:ext cx="4618526" cy="7379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F9609AD-67D2-4939-A288-E274F2432D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1712" y="3270576"/>
            <a:ext cx="4307392" cy="58672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1C60A54-BA67-41E5-A8D4-BA91184CF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7170" y="3739757"/>
            <a:ext cx="3987291" cy="737946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C35DF3B2-71B6-42C6-A191-16ADB96B94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8107" y="4430818"/>
            <a:ext cx="4306354" cy="122880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326407B-EF00-4AEF-80B8-33B4C20862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11712" y="5665626"/>
            <a:ext cx="4204082" cy="597422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FADFCC3-A4AE-4FCE-A427-AFBAC0B7BF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4738" y="4266484"/>
            <a:ext cx="6306430" cy="211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7497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4477871" cy="5104094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But it does not work much!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Maybe it is difficult to directly predict the reactants from the products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How about splitting into two process: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Cancel out the majority of improbable ones and narrow down to top-k (k=3/5/10)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Compute the probability for each reactants-products pair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Let’s think step by step!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E3B682-86AF-4CCD-875A-04B22825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9890" y="1825624"/>
            <a:ext cx="6496957" cy="165758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5001F97-3384-41C5-8C06-6F877A291E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635" y="3830286"/>
            <a:ext cx="4763165" cy="235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98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9EED58-67DC-4649-8688-D017E672BD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306" y="1122363"/>
            <a:ext cx="11609293" cy="2387600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Gill Sans MT" panose="020B0502020104020203" pitchFamily="34" charset="0"/>
              </a:rPr>
              <a:t>How to utilize LLMs in AI4Science</a:t>
            </a:r>
            <a:br>
              <a:rPr lang="en-US" altLang="zh-CN" sz="4000" b="1" dirty="0">
                <a:latin typeface="Gill Sans MT" panose="020B0502020104020203" pitchFamily="34" charset="0"/>
              </a:rPr>
            </a:br>
            <a:r>
              <a:rPr lang="en-US" altLang="zh-CN" sz="4000" b="1" strike="sngStrike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T-Rex:</a:t>
            </a:r>
            <a:br>
              <a:rPr lang="en-US" altLang="zh-CN" sz="4000" b="1" strike="sngStrike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</a:br>
            <a:r>
              <a:rPr lang="en-US" altLang="zh-CN" sz="4000" b="1" strike="sngStrike" dirty="0">
                <a:solidFill>
                  <a:schemeClr val="bg2">
                    <a:lumMod val="90000"/>
                  </a:schemeClr>
                </a:solidFill>
                <a:latin typeface="Gill Sans MT" panose="020B0502020104020203" pitchFamily="34" charset="0"/>
              </a:rPr>
              <a:t>Text-assisted Retrosynthesis Prediction</a:t>
            </a:r>
            <a:endParaRPr lang="zh-CN" altLang="en-US" sz="4000" b="1" strike="sngStrike" dirty="0">
              <a:solidFill>
                <a:schemeClr val="bg2">
                  <a:lumMod val="90000"/>
                </a:schemeClr>
              </a:solidFill>
              <a:latin typeface="Gill Sans MT" panose="020B0502020104020203" pitchFamily="34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969E72E-2F30-4C0F-B8F1-FB804FCC295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effectLst/>
                <a:latin typeface="NimbusRomNo9L-Medi"/>
              </a:rPr>
              <a:t>Liu Y, Xu H, Fang T, et al. T-Rex: Text-assisted Retrosynthesis Prediction[J]. </a:t>
            </a:r>
            <a:r>
              <a:rPr lang="en-US" altLang="zh-CN" sz="1800" b="1" dirty="0" err="1">
                <a:solidFill>
                  <a:schemeClr val="bg2">
                    <a:lumMod val="75000"/>
                  </a:schemeClr>
                </a:solidFill>
                <a:effectLst/>
                <a:latin typeface="NimbusRomNo9L-Medi"/>
              </a:rPr>
              <a:t>arXiv</a:t>
            </a:r>
            <a:r>
              <a:rPr lang="en-US" altLang="zh-CN" sz="1800" b="1" dirty="0">
                <a:solidFill>
                  <a:schemeClr val="bg2">
                    <a:lumMod val="75000"/>
                  </a:schemeClr>
                </a:solidFill>
                <a:effectLst/>
                <a:latin typeface="NimbusRomNo9L-Medi"/>
              </a:rPr>
              <a:t> preprint arXiv:2401.14637, 2024.</a:t>
            </a:r>
          </a:p>
          <a:p>
            <a:r>
              <a:rPr lang="en-US" altLang="zh-CN" sz="1800" b="1" dirty="0">
                <a:solidFill>
                  <a:srgbClr val="000000"/>
                </a:solidFill>
                <a:latin typeface="NimbusRomNo9L-Medi"/>
              </a:rPr>
              <a:t>Presenter: </a:t>
            </a:r>
            <a:r>
              <a:rPr lang="en-US" altLang="zh-CN" sz="1800" b="1" dirty="0" err="1">
                <a:solidFill>
                  <a:srgbClr val="000000"/>
                </a:solidFill>
                <a:latin typeface="NimbusRomNo9L-Medi"/>
              </a:rPr>
              <a:t>Yifeng</a:t>
            </a:r>
            <a:r>
              <a:rPr lang="en-US" altLang="zh-CN" sz="1800" b="1" dirty="0">
                <a:solidFill>
                  <a:srgbClr val="000000"/>
                </a:solidFill>
                <a:latin typeface="NimbusRomNo9L-Medi"/>
              </a:rPr>
              <a:t> Liu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362227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71BB5BE-CDAA-4601-A868-ED707C6BF8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67491" y="1825625"/>
            <a:ext cx="9222068" cy="4565650"/>
          </a:xfrm>
        </p:spPr>
      </p:pic>
    </p:spTree>
    <p:extLst>
      <p:ext uri="{BB962C8B-B14F-4D97-AF65-F5344CB8AC3E}">
        <p14:creationId xmlns:p14="http://schemas.microsoft.com/office/powerpoint/2010/main" val="2490529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CB3B3B7-F177-409E-81DD-2339EB2C70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852" y="1771836"/>
            <a:ext cx="6000120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To combine the textual information with graphic information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Additionally, we incorporate a contrastive learning loss term to optimize the molecule representations.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7AC0D8-F5CB-4386-88B8-2C29B55B5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0816" y="2498604"/>
            <a:ext cx="3305636" cy="3905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5579498-4D57-4EAE-BED9-9BDAEF3BE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972" y="2889184"/>
            <a:ext cx="4515480" cy="68589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7FE84D41-4A63-495F-A300-1436E6BDF5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11816" y="3558815"/>
            <a:ext cx="3124636" cy="4667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9D7E709-293B-4E6F-9384-096E98DC7C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831" y="4052208"/>
            <a:ext cx="3572374" cy="409632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F454DA9F-723C-4B17-99E8-4038942008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36146" y="4515046"/>
            <a:ext cx="4363059" cy="144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328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6529AF-0461-4683-B665-52DC83D0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858435" cy="503237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Plan decided, and then choose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Datasets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USPTO-50k (50,016 reactions, with reaction type information)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Filtered USPTO-MIT (62,212 reactions, no reaction type info)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Train/Valid/Test: 80/10/10</a:t>
            </a:r>
          </a:p>
          <a:p>
            <a:pPr lvl="1"/>
            <a:r>
              <a:rPr lang="en-US" altLang="zh-CN" dirty="0" err="1">
                <a:latin typeface="Gill Sans MT" panose="020B0502020104020203" pitchFamily="34" charset="0"/>
              </a:rPr>
              <a:t>Prepocessing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2"/>
            <a:r>
              <a:rPr lang="en-US" altLang="zh-CN" dirty="0" err="1">
                <a:latin typeface="Gill Sans MT" panose="020B0502020104020203" pitchFamily="34" charset="0"/>
              </a:rPr>
              <a:t>RDKit</a:t>
            </a:r>
            <a:r>
              <a:rPr lang="en-US" altLang="zh-CN" dirty="0">
                <a:latin typeface="Gill Sans MT" panose="020B0502020104020203" pitchFamily="34" charset="0"/>
              </a:rPr>
              <a:t> to convert SMILES to graph</a:t>
            </a:r>
          </a:p>
          <a:p>
            <a:pPr lvl="2"/>
            <a:r>
              <a:rPr lang="en-US" altLang="zh-CN" dirty="0" err="1">
                <a:latin typeface="Gill Sans MT" panose="020B0502020104020203" pitchFamily="34" charset="0"/>
              </a:rPr>
              <a:t>PubChemPy</a:t>
            </a:r>
            <a:r>
              <a:rPr lang="en-US" altLang="zh-CN" dirty="0">
                <a:latin typeface="Gill Sans MT" panose="020B0502020104020203" pitchFamily="34" charset="0"/>
              </a:rPr>
              <a:t> to get IUPAC names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Models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gpt-3.5-turbo-0301 model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Embedding by BERT-small and </a:t>
            </a:r>
            <a:r>
              <a:rPr lang="en-US" altLang="zh-CN" dirty="0" err="1">
                <a:latin typeface="Gill Sans MT" panose="020B0502020104020203" pitchFamily="34" charset="0"/>
              </a:rPr>
              <a:t>PubMedBERT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Compared with MolT5</a:t>
            </a:r>
          </a:p>
          <a:p>
            <a:pPr lvl="2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A2C174D-70FB-4B94-BD0B-F5324C084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582" y="2269378"/>
            <a:ext cx="4753638" cy="3667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2386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6529AF-0461-4683-B665-52DC83D0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858435" cy="503237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More experiments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USPTO-50k &amp; USPTO-MIT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Reaction class given or not</a:t>
            </a:r>
          </a:p>
          <a:p>
            <a:pPr lvl="2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C137D4C-43F5-459C-A464-24B6B6FB1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43" y="2256428"/>
            <a:ext cx="3391982" cy="434411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A4778EE-BE93-42BC-83C9-C758EF1875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283" y="3120789"/>
            <a:ext cx="3265475" cy="151838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19387EB-FF65-4495-9286-A8FE43F50E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61020" y="1825624"/>
            <a:ext cx="3391982" cy="4774921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F460A2F-B802-4B2D-B75A-6A087ABA94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52283" y="4639171"/>
            <a:ext cx="3218247" cy="1740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900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6529AF-0461-4683-B665-52DC83D0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858435" cy="503237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More experiments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Cross-dataset Prediction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A5AF349-8CDB-48CE-8542-8D36959DB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1788" y="1803212"/>
            <a:ext cx="4152215" cy="293911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AB91477-72C6-4EF8-ABC1-5E0F949F45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2928698"/>
            <a:ext cx="6360460" cy="3054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2342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6529AF-0461-4683-B665-52DC83D0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858435" cy="503237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More experiments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Ablation Study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775E38-EBF6-4BD9-B7F4-633F93BA2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307" y="2735156"/>
            <a:ext cx="4782217" cy="28578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C69CE02-B862-4FB4-9A98-199DB7264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0096" y="2735156"/>
            <a:ext cx="4667901" cy="251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508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6529AF-0461-4683-B665-52DC83D0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858435" cy="503237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More experiments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Inspection of embedding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Case Study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75F9A63-96C2-4170-B1CA-88242EBF75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722" y="1623220"/>
            <a:ext cx="5858078" cy="231316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5C068BC-23C7-46E3-804F-45045BCCF2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6021" y="4003848"/>
            <a:ext cx="6197480" cy="261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708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46529AF-0461-4683-B665-52DC83D0F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5858435" cy="5032376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More experiments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Case Study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A01AB61-0C5B-4CE5-B3ED-0AB7F0787D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324" y="1473629"/>
            <a:ext cx="5208641" cy="5384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49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0904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Wait again!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For scientific research, some corner cases and issues should be considered.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Data leakage?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Stereochemistry issues including isomers(</a:t>
            </a:r>
            <a:r>
              <a:rPr lang="zh-CN" altLang="en-US" dirty="0">
                <a:latin typeface="Gill Sans MT" panose="020B0502020104020203" pitchFamily="34" charset="0"/>
              </a:rPr>
              <a:t>同分异构体</a:t>
            </a:r>
            <a:r>
              <a:rPr lang="en-US" altLang="zh-CN" dirty="0">
                <a:latin typeface="Gill Sans MT" panose="020B0502020104020203" pitchFamily="34" charset="0"/>
              </a:rPr>
              <a:t>)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Rare reaction type?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And some other issues about LLMs should also be considered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Why only </a:t>
            </a:r>
            <a:r>
              <a:rPr lang="en-US" altLang="zh-CN" dirty="0" err="1">
                <a:latin typeface="Gill Sans MT" panose="020B0502020104020203" pitchFamily="34" charset="0"/>
              </a:rPr>
              <a:t>ChatGPT</a:t>
            </a:r>
            <a:r>
              <a:rPr lang="en-US" altLang="zh-CN" dirty="0">
                <a:latin typeface="Gill Sans MT" panose="020B0502020104020203" pitchFamily="34" charset="0"/>
              </a:rPr>
              <a:t>, other LLMs like Gemini/Claude/Kimi/Galactica? 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How to choose the type of BERT? General like BERT-small? Domain-specific like </a:t>
            </a:r>
            <a:r>
              <a:rPr lang="en-US" altLang="zh-CN" dirty="0" err="1">
                <a:latin typeface="Gill Sans MT" panose="020B0502020104020203" pitchFamily="34" charset="0"/>
              </a:rPr>
              <a:t>PubMedBERT</a:t>
            </a:r>
            <a:r>
              <a:rPr lang="en-US" altLang="zh-CN" dirty="0">
                <a:latin typeface="Gill Sans MT" panose="020B0502020104020203" pitchFamily="34" charset="0"/>
              </a:rPr>
              <a:t>? 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Think before the reviewers think!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C83DBFB-6EBE-44B8-9F97-BE8D1A5AF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89713"/>
            <a:ext cx="12192000" cy="358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35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29282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Data Leakage: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Done since </a:t>
            </a:r>
            <a:r>
              <a:rPr lang="en-US" altLang="zh-CN" dirty="0" err="1">
                <a:latin typeface="Gill Sans MT" panose="020B0502020104020203" pitchFamily="34" charset="0"/>
              </a:rPr>
              <a:t>ChatGPT</a:t>
            </a:r>
            <a:r>
              <a:rPr lang="en-US" altLang="zh-CN" dirty="0">
                <a:latin typeface="Gill Sans MT" panose="020B0502020104020203" pitchFamily="34" charset="0"/>
              </a:rPr>
              <a:t> is not so good</a:t>
            </a:r>
          </a:p>
          <a:p>
            <a:pPr lvl="2"/>
            <a:r>
              <a:rPr lang="en-US" altLang="zh-CN" sz="2000" dirty="0">
                <a:solidFill>
                  <a:srgbClr val="000000"/>
                </a:solidFill>
                <a:effectLst/>
                <a:latin typeface="NimbusRomNo9L-Regu"/>
              </a:rPr>
              <a:t>In our examination of the 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NimbusRomNo9L-Regu"/>
              </a:rPr>
              <a:t>generated texts, only 3% of the texts mention one of the reactant names and only 0.1% of the texts mention both names. Especially, none of the texts mention the SMILES of any reactant. Furthermore, it was observed that the deletion of these specific items led to a marginal decrease of 0.2% in top-1 accuracy on the test dataset. 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Stereochemistry issues including isomers</a:t>
            </a:r>
            <a:endParaRPr lang="en-US" altLang="zh-CN" dirty="0">
              <a:solidFill>
                <a:srgbClr val="000000"/>
              </a:solidFill>
              <a:latin typeface="NimbusRomNo9L-Regu"/>
            </a:endParaRPr>
          </a:p>
          <a:p>
            <a:pPr lvl="1"/>
            <a:r>
              <a:rPr lang="en-US" altLang="zh-CN" dirty="0">
                <a:solidFill>
                  <a:srgbClr val="000000"/>
                </a:solidFill>
                <a:latin typeface="NimbusRomNo9L-Regu"/>
              </a:rPr>
              <a:t>Re-run all the experiments and get a lower results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Rare reaction type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Improve a lot for some rare reaction types</a:t>
            </a:r>
          </a:p>
          <a:p>
            <a:pPr lvl="2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CB9DE98-96C7-4265-A27B-5CE41408E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2392" y="3060779"/>
            <a:ext cx="3296110" cy="154326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4BDC222-5CC8-45E1-9F57-43FD22E14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2392" y="4754875"/>
            <a:ext cx="3258005" cy="1771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296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What can LLMs do?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Composing Articles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D13692-5D36-4B57-88FC-09FB7F7AB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14113"/>
            <a:ext cx="5903340" cy="59973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68E7250-0F9A-4CC7-9480-E116A1276C49}"/>
              </a:ext>
            </a:extLst>
          </p:cNvPr>
          <p:cNvSpPr txBox="1"/>
          <p:nvPr/>
        </p:nvSpPr>
        <p:spPr>
          <a:xfrm>
            <a:off x="6974541" y="6169709"/>
            <a:ext cx="44464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https://web.okjike.com/originalPost/6601d419a922aa28d0eafc9e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39446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129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Why only </a:t>
            </a:r>
            <a:r>
              <a:rPr lang="en-US" altLang="zh-CN" dirty="0" err="1">
                <a:latin typeface="Gill Sans MT" panose="020B0502020104020203" pitchFamily="34" charset="0"/>
              </a:rPr>
              <a:t>ChatGPT</a:t>
            </a:r>
            <a:r>
              <a:rPr lang="en-US" altLang="zh-CN" dirty="0">
                <a:latin typeface="Gill Sans MT" panose="020B0502020104020203" pitchFamily="34" charset="0"/>
              </a:rPr>
              <a:t>, other LLMs like Gemini/Claude/Kimi/Galactica? 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Before we submitted, they have not been released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How to choose the type of BERT? General like BERT-small? Domain-specific like </a:t>
            </a:r>
            <a:r>
              <a:rPr lang="en-US" altLang="zh-CN" dirty="0" err="1">
                <a:latin typeface="Gill Sans MT" panose="020B0502020104020203" pitchFamily="34" charset="0"/>
              </a:rPr>
              <a:t>PubMedBERT</a:t>
            </a:r>
            <a:r>
              <a:rPr lang="en-US" altLang="zh-CN" dirty="0">
                <a:latin typeface="Gill Sans MT" panose="020B0502020104020203" pitchFamily="34" charset="0"/>
              </a:rPr>
              <a:t>? 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As considered above, it is more efficient but strange to use a combination of BERT embedding</a:t>
            </a:r>
          </a:p>
        </p:txBody>
      </p:sp>
    </p:spTree>
    <p:extLst>
      <p:ext uri="{BB962C8B-B14F-4D97-AF65-F5344CB8AC3E}">
        <p14:creationId xmlns:p14="http://schemas.microsoft.com/office/powerpoint/2010/main" val="2445403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My Application: </a:t>
            </a:r>
            <a:br>
              <a:rPr lang="en-US" altLang="zh-CN" dirty="0">
                <a:latin typeface="Gill Sans MT" panose="020B0502020104020203" pitchFamily="34" charset="0"/>
              </a:rPr>
            </a:br>
            <a:r>
              <a:rPr lang="en-US" altLang="zh-CN" dirty="0">
                <a:latin typeface="Gill Sans MT" panose="020B0502020104020203" pitchFamily="34" charset="0"/>
              </a:rPr>
              <a:t>T-Rex: Text-assisted Retrosynthesis Prediction 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62129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Future works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More types of reactions including 3 reactants</a:t>
            </a:r>
            <a:r>
              <a:rPr lang="zh-CN" altLang="en-US" dirty="0">
                <a:latin typeface="Gill Sans MT" panose="020B0502020104020203" pitchFamily="34" charset="0"/>
              </a:rPr>
              <a:t>→</a:t>
            </a:r>
            <a:r>
              <a:rPr lang="en-US" altLang="zh-CN" dirty="0">
                <a:latin typeface="Gill Sans MT" panose="020B0502020104020203" pitchFamily="34" charset="0"/>
              </a:rPr>
              <a:t>1 product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Multi-step predictions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Better prompts and limit the computational costs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Improve accuracy</a:t>
            </a:r>
          </a:p>
        </p:txBody>
      </p:sp>
    </p:spTree>
    <p:extLst>
      <p:ext uri="{BB962C8B-B14F-4D97-AF65-F5344CB8AC3E}">
        <p14:creationId xmlns:p14="http://schemas.microsoft.com/office/powerpoint/2010/main" val="40063259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More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Possibilities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about</a:t>
            </a:r>
            <a:r>
              <a:rPr lang="zh-CN" altLang="en-US" dirty="0">
                <a:latin typeface="Gill Sans MT" panose="020B0502020104020203" pitchFamily="34" charset="0"/>
              </a:rPr>
              <a:t> </a:t>
            </a:r>
            <a:r>
              <a:rPr lang="en-US" altLang="zh-CN" dirty="0">
                <a:latin typeface="Gill Sans MT" panose="020B0502020104020203" pitchFamily="34" charset="0"/>
              </a:rPr>
              <a:t>LMs with Biology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C1EFFE7-B9F5-4171-B09F-31ED9A7965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5083" y="1753907"/>
            <a:ext cx="5113785" cy="4882448"/>
          </a:xfr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516C3F0-B997-4776-93FC-786E2DB89F29}"/>
              </a:ext>
            </a:extLst>
          </p:cNvPr>
          <p:cNvSpPr txBox="1"/>
          <p:nvPr/>
        </p:nvSpPr>
        <p:spPr>
          <a:xfrm>
            <a:off x="7691718" y="4876817"/>
            <a:ext cx="375621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Pei Q, Wu L, Gao K, et al. Leveraging Biomolecule and Natural Language through Multi-Modal Learning: A Survey[J].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arXiv:2403.01528, 2024.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36617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280904" cy="1325563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Conclusion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280904" cy="4566210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How to apply LLMs into AI4Science?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Co-operate with professors from scientific institutes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Some but not need to be sufficient of domain knowledge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Sometimes rejected for some minute issues within the domain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Use LLMs as explorer or analyst instead of simple QA agent.</a:t>
            </a:r>
          </a:p>
          <a:p>
            <a:pPr lvl="2"/>
            <a:r>
              <a:rPr lang="en-US" altLang="zh-CN" dirty="0">
                <a:latin typeface="Gill Sans MT" panose="020B0502020104020203" pitchFamily="34" charset="0"/>
              </a:rPr>
              <a:t>To be more excited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Try to improve existing models with </a:t>
            </a:r>
            <a:r>
              <a:rPr lang="en-US" altLang="zh-CN">
                <a:latin typeface="Gill Sans MT" panose="020B0502020104020203" pitchFamily="34" charset="0"/>
              </a:rPr>
              <a:t>LLMs involved</a:t>
            </a:r>
            <a:endParaRPr lang="en-US" altLang="zh-CN" dirty="0">
              <a:latin typeface="Gill Sans MT" panose="020B0502020104020203" pitchFamily="34" charset="0"/>
            </a:endParaRP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631821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What can LLMs do?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Composing Articles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Tackling Math Problems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CC7F223-6EFF-48CD-9C3F-0A87B9C7EE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129" y="0"/>
            <a:ext cx="5029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5673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What can LLMs do?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Composing Articles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Tackling Math Problems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Stock trading?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8D9363D-A64C-4449-9E73-DCAD1F5371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554" y="0"/>
            <a:ext cx="5987960" cy="6176963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FA6B7F8E-344B-46D3-8C83-C29D215E82F9}"/>
              </a:ext>
            </a:extLst>
          </p:cNvPr>
          <p:cNvSpPr txBox="1"/>
          <p:nvPr/>
        </p:nvSpPr>
        <p:spPr>
          <a:xfrm>
            <a:off x="6369424" y="6308209"/>
            <a:ext cx="56910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https://arxiv.org/pdf/2304.07619.pdf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20A8FEA-3A18-42DA-AF90-A50FA1F87D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310903"/>
            <a:ext cx="10639425" cy="14097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556637A-9679-46C5-9E1E-4B1981BB5BEA}"/>
              </a:ext>
            </a:extLst>
          </p:cNvPr>
          <p:cNvSpPr txBox="1"/>
          <p:nvPr/>
        </p:nvSpPr>
        <p:spPr>
          <a:xfrm>
            <a:off x="838200" y="5842180"/>
            <a:ext cx="4016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From LLM course by Prof. Wei Xu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6280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1494" cy="1325563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How about utilizing LLMs in Science Field?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Using LLMs to solve ODE?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Non-reliable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876674B-F50E-43F3-B707-E684F5763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285" y="0"/>
            <a:ext cx="3823515" cy="371138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D887A77-D894-467C-BA15-FE618DBC9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8778" y="3846325"/>
            <a:ext cx="3705022" cy="277304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402B955-EEE2-4E10-A83C-6706F2BB66D2}"/>
              </a:ext>
            </a:extLst>
          </p:cNvPr>
          <p:cNvSpPr txBox="1"/>
          <p:nvPr/>
        </p:nvSpPr>
        <p:spPr>
          <a:xfrm>
            <a:off x="8933011" y="127718"/>
            <a:ext cx="2559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correct answer: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FAA62A3-FAA6-4122-883B-D495DD0195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12689" y="79014"/>
            <a:ext cx="1796114" cy="356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3576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1494" cy="1325563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How about utilizing LLMs in Science Field?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4576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Using LLMs to solve ODE?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Non-reliable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to do simulation experiments?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Sounds reasonable, but limited by efficiency and accuracy.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84BA9C1-D094-4576-BAC4-CFA0BF37750A}"/>
              </a:ext>
            </a:extLst>
          </p:cNvPr>
          <p:cNvSpPr txBox="1"/>
          <p:nvPr/>
        </p:nvSpPr>
        <p:spPr>
          <a:xfrm>
            <a:off x="7736540" y="3768688"/>
            <a:ext cx="405204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Nie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D, Lin J. Simulation of sedimentation of two spheres with different densities in a square tube[J]. Journal of Fluid Mechanics, 2020, 896: A12.</a:t>
            </a:r>
            <a:endParaRPr lang="zh-CN" altLang="en-US" sz="1400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C772A09-84FB-4EE0-B2C0-BCE0B4683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5978" y="1377053"/>
            <a:ext cx="4293170" cy="2302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14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1494" cy="1325563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How about utilizing LLMs in Science Field?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4576" cy="4351338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Using LLMs to solve ODE?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Non-reliable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to do simulation experiments?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Sounds reasonable, but limited by efficiency and accuracy.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as </a:t>
            </a:r>
            <a:r>
              <a:rPr lang="en-US" altLang="zh-CN" b="1" dirty="0">
                <a:latin typeface="Gill Sans MT" panose="020B0502020104020203" pitchFamily="34" charset="0"/>
              </a:rPr>
              <a:t>QA agents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LLMs are black-boxes storing information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LLMs are warehouse management to fetch information for you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8014DBC-F416-453B-99BA-2AE157D8E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746" y="371110"/>
            <a:ext cx="3088230" cy="3899647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8B543F1-1515-4835-9672-055E4E9A6C1B}"/>
              </a:ext>
            </a:extLst>
          </p:cNvPr>
          <p:cNvSpPr txBox="1"/>
          <p:nvPr/>
        </p:nvSpPr>
        <p:spPr>
          <a:xfrm>
            <a:off x="8485204" y="4537066"/>
            <a:ext cx="3527501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Caufield J H, Hegde H,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Emonet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V, et al. Structured prompt interrogation and recursive extraction of semantics (SPIRES): A method for populating knowledge bases using zero-shot learning[J]. Bioinformatics, 2024, 40(3): btae104.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550294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846A82-3E30-4B78-B9DC-AD1AA1A230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6351494" cy="1325563"/>
          </a:xfrm>
        </p:spPr>
        <p:txBody>
          <a:bodyPr/>
          <a:lstStyle/>
          <a:p>
            <a:r>
              <a:rPr lang="en-US" altLang="zh-CN" dirty="0">
                <a:latin typeface="Gill Sans MT" panose="020B0502020104020203" pitchFamily="34" charset="0"/>
              </a:rPr>
              <a:t>How about utilizing LLMs in Science Field?</a:t>
            </a:r>
            <a:endParaRPr lang="zh-CN" altLang="en-US" dirty="0">
              <a:latin typeface="Gill Sans MT" panose="020B0502020104020203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CF8D0F-F82C-4D50-AA10-C4B8E4B559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584576" cy="4351338"/>
          </a:xfrm>
        </p:spPr>
        <p:txBody>
          <a:bodyPr>
            <a:normAutofit lnSpcReduction="10000"/>
          </a:bodyPr>
          <a:lstStyle/>
          <a:p>
            <a:r>
              <a:rPr lang="en-US" altLang="zh-CN" dirty="0">
                <a:latin typeface="Gill Sans MT" panose="020B0502020104020203" pitchFamily="34" charset="0"/>
              </a:rPr>
              <a:t>Using LLMs to solve ODE?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Non-reliable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to do simulation experiments?</a:t>
            </a:r>
          </a:p>
          <a:p>
            <a:pPr lvl="1"/>
            <a:r>
              <a:rPr lang="en-US" altLang="zh-CN" dirty="0">
                <a:solidFill>
                  <a:srgbClr val="FF0000"/>
                </a:solidFill>
                <a:latin typeface="Gill Sans MT" panose="020B0502020104020203" pitchFamily="34" charset="0"/>
              </a:rPr>
              <a:t>Sounds reasonable, but limited by efficiency and accuracy.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as </a:t>
            </a:r>
            <a:r>
              <a:rPr lang="en-US" altLang="zh-CN" b="1" dirty="0">
                <a:latin typeface="Gill Sans MT" panose="020B0502020104020203" pitchFamily="34" charset="0"/>
              </a:rPr>
              <a:t>QA agents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LLMs are black-boxes storing information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LLMs are warehouse management to fetch information for you</a:t>
            </a:r>
          </a:p>
          <a:p>
            <a:r>
              <a:rPr lang="en-US" altLang="zh-CN" dirty="0">
                <a:latin typeface="Gill Sans MT" panose="020B0502020104020203" pitchFamily="34" charset="0"/>
              </a:rPr>
              <a:t>Using LLMs as </a:t>
            </a:r>
            <a:r>
              <a:rPr lang="en-US" altLang="zh-CN" b="1" dirty="0">
                <a:latin typeface="Gill Sans MT" panose="020B0502020104020203" pitchFamily="34" charset="0"/>
              </a:rPr>
              <a:t>Creators</a:t>
            </a:r>
            <a:r>
              <a:rPr lang="en-US" altLang="zh-CN" dirty="0">
                <a:latin typeface="Gill Sans MT" panose="020B0502020104020203" pitchFamily="34" charset="0"/>
              </a:rPr>
              <a:t>!</a:t>
            </a:r>
          </a:p>
          <a:p>
            <a:pPr lvl="1"/>
            <a:r>
              <a:rPr lang="en-US" altLang="zh-CN" dirty="0">
                <a:latin typeface="Gill Sans MT" panose="020B0502020104020203" pitchFamily="34" charset="0"/>
              </a:rPr>
              <a:t>With tool-calling</a:t>
            </a:r>
          </a:p>
          <a:p>
            <a:pPr lvl="1"/>
            <a:endParaRPr lang="en-US" altLang="zh-CN" dirty="0">
              <a:latin typeface="Gill Sans MT" panose="020B0502020104020203" pitchFamily="34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8B543F1-1515-4835-9672-055E4E9A6C1B}"/>
              </a:ext>
            </a:extLst>
          </p:cNvPr>
          <p:cNvSpPr txBox="1"/>
          <p:nvPr/>
        </p:nvSpPr>
        <p:spPr>
          <a:xfrm>
            <a:off x="8485204" y="4537066"/>
            <a:ext cx="35275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Bran A M, Cox S, White A D, et al.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Chemcrow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Augmenting large-language models with chemistry tools[J].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arXiv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preprint arXiv:2304.05376, 2023.</a:t>
            </a:r>
            <a:endParaRPr lang="zh-CN" altLang="en-US" sz="1400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150926-2891-4588-9B8F-C8844CD3E9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776" y="2376081"/>
            <a:ext cx="4711055" cy="1556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4057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1641</Words>
  <Application>Microsoft Office PowerPoint</Application>
  <PresentationFormat>宽屏</PresentationFormat>
  <Paragraphs>185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0" baseType="lpstr">
      <vt:lpstr>NimbusRomNo9L-Medi</vt:lpstr>
      <vt:lpstr>NimbusRomNo9L-Regu</vt:lpstr>
      <vt:lpstr>等线</vt:lpstr>
      <vt:lpstr>等线 Light</vt:lpstr>
      <vt:lpstr>Arial</vt:lpstr>
      <vt:lpstr>Gill Sans MT</vt:lpstr>
      <vt:lpstr>Office 主题​​</vt:lpstr>
      <vt:lpstr>T-Rex: Text-assisted Retrosynthesis Prediction</vt:lpstr>
      <vt:lpstr>How to utilize LLMs in AI4Science T-Rex: Text-assisted Retrosynthesis Prediction</vt:lpstr>
      <vt:lpstr>What can LLMs do?</vt:lpstr>
      <vt:lpstr>What can LLMs do?</vt:lpstr>
      <vt:lpstr>What can LLMs do?</vt:lpstr>
      <vt:lpstr>How about utilizing LLMs in Science Field?</vt:lpstr>
      <vt:lpstr>How about utilizing LLMs in Science Field?</vt:lpstr>
      <vt:lpstr>How about utilizing LLMs in Science Field?</vt:lpstr>
      <vt:lpstr>How about utilizing LLMs in Science Field?</vt:lpstr>
      <vt:lpstr>How about utilizing LLMs in Science Field?</vt:lpstr>
      <vt:lpstr>What can LLMs do for scientific analysis?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My Application:  T-Rex: Text-assisted Retrosynthesis Prediction </vt:lpstr>
      <vt:lpstr>More Possibilities about LMs with Biology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T-Rex: Text-assisted Retrosynthesis Prediction</dc:title>
  <dc:creator>益枫 刘</dc:creator>
  <cp:lastModifiedBy>益枫 刘</cp:lastModifiedBy>
  <cp:revision>92</cp:revision>
  <dcterms:created xsi:type="dcterms:W3CDTF">2024-03-27T09:43:55Z</dcterms:created>
  <dcterms:modified xsi:type="dcterms:W3CDTF">2024-03-28T07:37:39Z</dcterms:modified>
</cp:coreProperties>
</file>